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Saira Semi-Bold" charset="1" panose="00000700000000000000"/>
      <p:regular r:id="rId23"/>
    </p:embeddedFont>
    <p:embeddedFont>
      <p:font typeface="Saira" charset="1" panose="00000500000000000000"/>
      <p:regular r:id="rId24"/>
    </p:embeddedFont>
    <p:embeddedFont>
      <p:font typeface="Saira Heavy" charset="1" panose="00000A00000000000000"/>
      <p:regular r:id="rId25"/>
    </p:embeddedFont>
    <p:embeddedFont>
      <p:font typeface="Saira Medium" charset="1" panose="00000600000000000000"/>
      <p:regular r:id="rId26"/>
    </p:embeddedFont>
    <p:embeddedFont>
      <p:font typeface="Saira Ultra-Bold" charset="1" panose="00000900000000000000"/>
      <p:regular r:id="rId27"/>
    </p:embeddedFont>
    <p:embeddedFont>
      <p:font typeface="Source Sans Pro Bold" charset="1" panose="020B0703030403020204"/>
      <p:regular r:id="rId28"/>
    </p:embeddedFont>
    <p:embeddedFont>
      <p:font typeface="Source Serif Pro" charset="1" panose="02040603050405020204"/>
      <p:regular r:id="rId29"/>
    </p:embeddedFont>
    <p:embeddedFont>
      <p:font typeface="Saira Bold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47.png" Type="http://schemas.openxmlformats.org/officeDocument/2006/relationships/image"/><Relationship Id="rId16" Target="../media/image48.png" Type="http://schemas.openxmlformats.org/officeDocument/2006/relationships/image"/><Relationship Id="rId17" Target="../media/image49.png" Type="http://schemas.openxmlformats.org/officeDocument/2006/relationships/image"/><Relationship Id="rId18" Target="../media/image50.png" Type="http://schemas.openxmlformats.org/officeDocument/2006/relationships/image"/><Relationship Id="rId19" Target="../media/image51.png" Type="http://schemas.openxmlformats.org/officeDocument/2006/relationships/image"/><Relationship Id="rId2" Target="../media/image2.png" Type="http://schemas.openxmlformats.org/officeDocument/2006/relationships/image"/><Relationship Id="rId20" Target="../media/image52.png" Type="http://schemas.openxmlformats.org/officeDocument/2006/relationships/image"/><Relationship Id="rId21" Target="../media/image53.png" Type="http://schemas.openxmlformats.org/officeDocument/2006/relationships/image"/><Relationship Id="rId22" Target="../media/image54.svg" Type="http://schemas.openxmlformats.org/officeDocument/2006/relationships/image"/><Relationship Id="rId23" Target="../media/image55.png" Type="http://schemas.openxmlformats.org/officeDocument/2006/relationships/image"/><Relationship Id="rId24" Target="../media/image56.png" Type="http://schemas.openxmlformats.org/officeDocument/2006/relationships/image"/><Relationship Id="rId25" Target="../media/image57.sv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GqXB9j2QI.mp4" Type="http://schemas.openxmlformats.org/officeDocument/2006/relationships/video"/><Relationship Id="rId4" Target="../media/VAGqXB9j2QI.mp4" Type="http://schemas.microsoft.com/office/2007/relationships/media"/><Relationship Id="rId5" Target="../media/image59.png" Type="http://schemas.openxmlformats.org/officeDocument/2006/relationships/image"/><Relationship Id="rId6" Target="../media/image6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7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9297"/>
            <a:ext cx="5319751" cy="10905593"/>
            <a:chOff x="0" y="0"/>
            <a:chExt cx="7093001" cy="14540791"/>
          </a:xfrm>
        </p:grpSpPr>
        <p:sp>
          <p:nvSpPr>
            <p:cNvPr name="AutoShape 3" id="3"/>
            <p:cNvSpPr/>
            <p:nvPr/>
          </p:nvSpPr>
          <p:spPr>
            <a:xfrm rot="0">
              <a:off x="0" y="412395"/>
              <a:ext cx="3670296" cy="13716000"/>
            </a:xfrm>
            <a:prstGeom prst="rect">
              <a:avLst/>
            </a:prstGeom>
            <a:solidFill>
              <a:srgbClr val="69A9B2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3670296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4811198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5952100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712269" y="360941"/>
            <a:ext cx="9523992" cy="8763352"/>
          </a:xfrm>
          <a:custGeom>
            <a:avLst/>
            <a:gdLst/>
            <a:ahLst/>
            <a:cxnLst/>
            <a:rect r="r" b="b" t="t" l="l"/>
            <a:pathLst>
              <a:path h="8763352" w="9523992">
                <a:moveTo>
                  <a:pt x="0" y="0"/>
                </a:moveTo>
                <a:lnTo>
                  <a:pt x="9523993" y="0"/>
                </a:lnTo>
                <a:lnTo>
                  <a:pt x="9523993" y="8763352"/>
                </a:lnTo>
                <a:lnTo>
                  <a:pt x="0" y="8763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67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-2798826" y="4847916"/>
            <a:ext cx="8229600" cy="47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6"/>
              </a:lnSpc>
            </a:pPr>
            <a:r>
              <a:rPr lang="en-US" b="true" sz="3375" spc="303">
                <a:solidFill>
                  <a:srgbClr val="FFEFD6"/>
                </a:solidFill>
                <a:latin typeface="Saira Semi-Bold"/>
                <a:ea typeface="Saira Semi-Bold"/>
                <a:cs typeface="Saira Semi-Bold"/>
                <a:sym typeface="Saira Semi-Bold"/>
              </a:rPr>
              <a:t>PROYECTO DE TÍTULO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12269" y="8244205"/>
            <a:ext cx="10640853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144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PRESENTAC</a:t>
            </a:r>
            <a:r>
              <a:rPr lang="en-US" sz="3200" spc="144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IÓN FINAL PORTAFOLIO DE TÍTULO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278" y="-309297"/>
            <a:ext cx="2567029" cy="10905593"/>
            <a:chOff x="0" y="0"/>
            <a:chExt cx="3422705" cy="14540791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22021" y="2226847"/>
            <a:ext cx="12855001" cy="8369450"/>
          </a:xfrm>
          <a:custGeom>
            <a:avLst/>
            <a:gdLst/>
            <a:ahLst/>
            <a:cxnLst/>
            <a:rect r="r" b="b" t="t" l="l"/>
            <a:pathLst>
              <a:path h="8369450" w="12855001">
                <a:moveTo>
                  <a:pt x="0" y="0"/>
                </a:moveTo>
                <a:lnTo>
                  <a:pt x="12855001" y="0"/>
                </a:lnTo>
                <a:lnTo>
                  <a:pt x="12855001" y="8369450"/>
                </a:lnTo>
                <a:lnTo>
                  <a:pt x="0" y="836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98" r="0" b="-119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5237" y="766891"/>
            <a:ext cx="10900099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b="true" sz="5349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CR</a:t>
            </a:r>
            <a:r>
              <a:rPr lang="en-US" b="true" sz="5349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ONOGRAMA PARA EL DESARROLLO DEL PROYECTO</a:t>
            </a:r>
          </a:p>
          <a:p>
            <a:pPr algn="ctr">
              <a:lnSpc>
                <a:spcPts val="6420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1909" y="2045063"/>
            <a:ext cx="10900099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b="true" sz="5349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ARQUITECTU</a:t>
            </a:r>
            <a:r>
              <a:rPr lang="en-US" b="true" sz="5349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RA DEL SOFTWARE</a:t>
            </a:r>
          </a:p>
          <a:p>
            <a:pPr algn="ctr">
              <a:lnSpc>
                <a:spcPts val="642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28278" y="-309297"/>
            <a:ext cx="2567029" cy="10905593"/>
            <a:chOff x="0" y="0"/>
            <a:chExt cx="3422705" cy="14540791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91909" y="4197713"/>
            <a:ext cx="1578604" cy="2957572"/>
          </a:xfrm>
          <a:custGeom>
            <a:avLst/>
            <a:gdLst/>
            <a:ahLst/>
            <a:cxnLst/>
            <a:rect r="r" b="b" t="t" l="l"/>
            <a:pathLst>
              <a:path h="2957572" w="1578604">
                <a:moveTo>
                  <a:pt x="0" y="0"/>
                </a:moveTo>
                <a:lnTo>
                  <a:pt x="1578604" y="0"/>
                </a:lnTo>
                <a:lnTo>
                  <a:pt x="1578604" y="2957572"/>
                </a:lnTo>
                <a:lnTo>
                  <a:pt x="0" y="2957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98020" y="4320488"/>
            <a:ext cx="2806750" cy="2712022"/>
          </a:xfrm>
          <a:custGeom>
            <a:avLst/>
            <a:gdLst/>
            <a:ahLst/>
            <a:cxnLst/>
            <a:rect r="r" b="b" t="t" l="l"/>
            <a:pathLst>
              <a:path h="2712022" w="2806750">
                <a:moveTo>
                  <a:pt x="0" y="0"/>
                </a:moveTo>
                <a:lnTo>
                  <a:pt x="2806750" y="0"/>
                </a:lnTo>
                <a:lnTo>
                  <a:pt x="2806750" y="2712022"/>
                </a:lnTo>
                <a:lnTo>
                  <a:pt x="0" y="2712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81910" y="4121875"/>
            <a:ext cx="2592335" cy="3109248"/>
          </a:xfrm>
          <a:custGeom>
            <a:avLst/>
            <a:gdLst/>
            <a:ahLst/>
            <a:cxnLst/>
            <a:rect r="r" b="b" t="t" l="l"/>
            <a:pathLst>
              <a:path h="3109248" w="2592335">
                <a:moveTo>
                  <a:pt x="0" y="0"/>
                </a:moveTo>
                <a:lnTo>
                  <a:pt x="2592335" y="0"/>
                </a:lnTo>
                <a:lnTo>
                  <a:pt x="2592335" y="3109248"/>
                </a:lnTo>
                <a:lnTo>
                  <a:pt x="0" y="3109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85524" y="4320488"/>
            <a:ext cx="2768560" cy="996682"/>
          </a:xfrm>
          <a:custGeom>
            <a:avLst/>
            <a:gdLst/>
            <a:ahLst/>
            <a:cxnLst/>
            <a:rect r="r" b="b" t="t" l="l"/>
            <a:pathLst>
              <a:path h="996682" w="2768560">
                <a:moveTo>
                  <a:pt x="0" y="0"/>
                </a:moveTo>
                <a:lnTo>
                  <a:pt x="2768560" y="0"/>
                </a:lnTo>
                <a:lnTo>
                  <a:pt x="2768560" y="996682"/>
                </a:lnTo>
                <a:lnTo>
                  <a:pt x="0" y="996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04770" y="4320488"/>
            <a:ext cx="2768560" cy="996682"/>
          </a:xfrm>
          <a:custGeom>
            <a:avLst/>
            <a:gdLst/>
            <a:ahLst/>
            <a:cxnLst/>
            <a:rect r="r" b="b" t="t" l="l"/>
            <a:pathLst>
              <a:path h="996682" w="2768560">
                <a:moveTo>
                  <a:pt x="0" y="0"/>
                </a:moveTo>
                <a:lnTo>
                  <a:pt x="2768560" y="0"/>
                </a:lnTo>
                <a:lnTo>
                  <a:pt x="2768560" y="996682"/>
                </a:lnTo>
                <a:lnTo>
                  <a:pt x="0" y="996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0604394" y="6035828"/>
            <a:ext cx="2768560" cy="996682"/>
          </a:xfrm>
          <a:custGeom>
            <a:avLst/>
            <a:gdLst/>
            <a:ahLst/>
            <a:cxnLst/>
            <a:rect r="r" b="b" t="t" l="l"/>
            <a:pathLst>
              <a:path h="996682" w="2768560">
                <a:moveTo>
                  <a:pt x="2768561" y="0"/>
                </a:moveTo>
                <a:lnTo>
                  <a:pt x="0" y="0"/>
                </a:lnTo>
                <a:lnTo>
                  <a:pt x="0" y="996682"/>
                </a:lnTo>
                <a:lnTo>
                  <a:pt x="2768561" y="996682"/>
                </a:lnTo>
                <a:lnTo>
                  <a:pt x="276856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585524" y="5849437"/>
            <a:ext cx="2768560" cy="996682"/>
          </a:xfrm>
          <a:custGeom>
            <a:avLst/>
            <a:gdLst/>
            <a:ahLst/>
            <a:cxnLst/>
            <a:rect r="r" b="b" t="t" l="l"/>
            <a:pathLst>
              <a:path h="996682" w="2768560">
                <a:moveTo>
                  <a:pt x="2768560" y="0"/>
                </a:moveTo>
                <a:lnTo>
                  <a:pt x="0" y="0"/>
                </a:lnTo>
                <a:lnTo>
                  <a:pt x="0" y="996681"/>
                </a:lnTo>
                <a:lnTo>
                  <a:pt x="2768560" y="996681"/>
                </a:lnTo>
                <a:lnTo>
                  <a:pt x="276856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02857" y="219075"/>
            <a:ext cx="10900099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b="true" sz="5349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MODELO</a:t>
            </a:r>
            <a:r>
              <a:rPr lang="en-US" b="true" sz="5349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 DE DATOS</a:t>
            </a:r>
          </a:p>
          <a:p>
            <a:pPr algn="ctr">
              <a:lnSpc>
                <a:spcPts val="642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28278" y="-309297"/>
            <a:ext cx="2567029" cy="10905593"/>
            <a:chOff x="0" y="0"/>
            <a:chExt cx="3422705" cy="14540791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56770" y="1287141"/>
            <a:ext cx="15369205" cy="8843697"/>
          </a:xfrm>
          <a:custGeom>
            <a:avLst/>
            <a:gdLst/>
            <a:ahLst/>
            <a:cxnLst/>
            <a:rect r="r" b="b" t="t" l="l"/>
            <a:pathLst>
              <a:path h="8843697" w="15369205">
                <a:moveTo>
                  <a:pt x="0" y="0"/>
                </a:moveTo>
                <a:lnTo>
                  <a:pt x="15369205" y="0"/>
                </a:lnTo>
                <a:lnTo>
                  <a:pt x="15369205" y="8843696"/>
                </a:lnTo>
                <a:lnTo>
                  <a:pt x="0" y="8843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394556" y="-285750"/>
            <a:ext cx="2157805" cy="10896600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TextBox 3" id="3"/>
          <p:cNvSpPr txBox="true"/>
          <p:nvPr/>
        </p:nvSpPr>
        <p:spPr>
          <a:xfrm rot="5400000">
            <a:off x="13168312" y="4708684"/>
            <a:ext cx="8229600" cy="90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b="true" sz="2775" spc="83">
                <a:solidFill>
                  <a:srgbClr val="FFEFD6"/>
                </a:solidFill>
                <a:latin typeface="Saira Ultra-Bold"/>
                <a:ea typeface="Saira Ultra-Bold"/>
                <a:cs typeface="Saira Ultra-Bold"/>
                <a:sym typeface="Saira Ultra-Bold"/>
              </a:rPr>
              <a:t>Principales tecnologías utilizadas para TatasAPP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-5707611" y="-3140582"/>
            <a:ext cx="2567029" cy="10905593"/>
            <a:chOff x="0" y="0"/>
            <a:chExt cx="3422705" cy="14540791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365636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6" y="0"/>
                </a:lnTo>
                <a:lnTo>
                  <a:pt x="4610246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4000" y="766891"/>
            <a:ext cx="11346336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0"/>
              </a:lnSpc>
            </a:pPr>
            <a:r>
              <a:rPr lang="en-US" b="true" sz="5725" spc="171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T</a:t>
            </a:r>
            <a:r>
              <a:rPr lang="en-US" b="true" sz="5725" spc="171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ECNOLOGÍAS UTILIZADAS</a:t>
            </a:r>
          </a:p>
          <a:p>
            <a:pPr algn="l">
              <a:lnSpc>
                <a:spcPts val="686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90861" y="2856841"/>
            <a:ext cx="1477775" cy="1477775"/>
          </a:xfrm>
          <a:custGeom>
            <a:avLst/>
            <a:gdLst/>
            <a:ahLst/>
            <a:cxnLst/>
            <a:rect r="r" b="b" t="t" l="l"/>
            <a:pathLst>
              <a:path h="1477775" w="1477775">
                <a:moveTo>
                  <a:pt x="0" y="0"/>
                </a:moveTo>
                <a:lnTo>
                  <a:pt x="1477775" y="0"/>
                </a:lnTo>
                <a:lnTo>
                  <a:pt x="1477775" y="1477775"/>
                </a:lnTo>
                <a:lnTo>
                  <a:pt x="0" y="1477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12610" y="2856841"/>
            <a:ext cx="1452091" cy="1547771"/>
          </a:xfrm>
          <a:custGeom>
            <a:avLst/>
            <a:gdLst/>
            <a:ahLst/>
            <a:cxnLst/>
            <a:rect r="r" b="b" t="t" l="l"/>
            <a:pathLst>
              <a:path h="1547771" w="1452091">
                <a:moveTo>
                  <a:pt x="0" y="0"/>
                </a:moveTo>
                <a:lnTo>
                  <a:pt x="1452091" y="0"/>
                </a:lnTo>
                <a:lnTo>
                  <a:pt x="1452091" y="1547771"/>
                </a:lnTo>
                <a:lnTo>
                  <a:pt x="0" y="1547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80100" y="2624292"/>
            <a:ext cx="1285801" cy="1813309"/>
          </a:xfrm>
          <a:custGeom>
            <a:avLst/>
            <a:gdLst/>
            <a:ahLst/>
            <a:cxnLst/>
            <a:rect r="r" b="b" t="t" l="l"/>
            <a:pathLst>
              <a:path h="1813309" w="1285801">
                <a:moveTo>
                  <a:pt x="0" y="0"/>
                </a:moveTo>
                <a:lnTo>
                  <a:pt x="1285801" y="0"/>
                </a:lnTo>
                <a:lnTo>
                  <a:pt x="1285801" y="1813310"/>
                </a:lnTo>
                <a:lnTo>
                  <a:pt x="0" y="1813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93538" y="3479895"/>
            <a:ext cx="4599658" cy="1379897"/>
          </a:xfrm>
          <a:custGeom>
            <a:avLst/>
            <a:gdLst/>
            <a:ahLst/>
            <a:cxnLst/>
            <a:rect r="r" b="b" t="t" l="l"/>
            <a:pathLst>
              <a:path h="1379897" w="4599658">
                <a:moveTo>
                  <a:pt x="0" y="0"/>
                </a:moveTo>
                <a:lnTo>
                  <a:pt x="4599658" y="0"/>
                </a:lnTo>
                <a:lnTo>
                  <a:pt x="4599658" y="1379897"/>
                </a:lnTo>
                <a:lnTo>
                  <a:pt x="0" y="13798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034942" y="2366664"/>
            <a:ext cx="2458130" cy="2458130"/>
          </a:xfrm>
          <a:custGeom>
            <a:avLst/>
            <a:gdLst/>
            <a:ahLst/>
            <a:cxnLst/>
            <a:rect r="r" b="b" t="t" l="l"/>
            <a:pathLst>
              <a:path h="2458130" w="2458130">
                <a:moveTo>
                  <a:pt x="0" y="0"/>
                </a:moveTo>
                <a:lnTo>
                  <a:pt x="2458131" y="0"/>
                </a:lnTo>
                <a:lnTo>
                  <a:pt x="2458131" y="2458130"/>
                </a:lnTo>
                <a:lnTo>
                  <a:pt x="0" y="2458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18075" y="2790862"/>
            <a:ext cx="1613750" cy="1613750"/>
          </a:xfrm>
          <a:custGeom>
            <a:avLst/>
            <a:gdLst/>
            <a:ahLst/>
            <a:cxnLst/>
            <a:rect r="r" b="b" t="t" l="l"/>
            <a:pathLst>
              <a:path h="1613750" w="1613750">
                <a:moveTo>
                  <a:pt x="0" y="0"/>
                </a:moveTo>
                <a:lnTo>
                  <a:pt x="1613750" y="0"/>
                </a:lnTo>
                <a:lnTo>
                  <a:pt x="1613750" y="1613750"/>
                </a:lnTo>
                <a:lnTo>
                  <a:pt x="0" y="1613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34901" y="2244114"/>
            <a:ext cx="2818293" cy="1323332"/>
          </a:xfrm>
          <a:custGeom>
            <a:avLst/>
            <a:gdLst/>
            <a:ahLst/>
            <a:cxnLst/>
            <a:rect r="r" b="b" t="t" l="l"/>
            <a:pathLst>
              <a:path h="1323332" w="2818293">
                <a:moveTo>
                  <a:pt x="0" y="0"/>
                </a:moveTo>
                <a:lnTo>
                  <a:pt x="2818293" y="0"/>
                </a:lnTo>
                <a:lnTo>
                  <a:pt x="2818293" y="1323332"/>
                </a:lnTo>
                <a:lnTo>
                  <a:pt x="0" y="13233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54" r="0" b="-45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15982" y="5440817"/>
            <a:ext cx="4457362" cy="1604650"/>
          </a:xfrm>
          <a:custGeom>
            <a:avLst/>
            <a:gdLst/>
            <a:ahLst/>
            <a:cxnLst/>
            <a:rect r="r" b="b" t="t" l="l"/>
            <a:pathLst>
              <a:path h="1604650" w="4457362">
                <a:moveTo>
                  <a:pt x="0" y="0"/>
                </a:moveTo>
                <a:lnTo>
                  <a:pt x="4457363" y="0"/>
                </a:lnTo>
                <a:lnTo>
                  <a:pt x="4457363" y="1604650"/>
                </a:lnTo>
                <a:lnTo>
                  <a:pt x="0" y="16046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773345" y="5388642"/>
            <a:ext cx="4272500" cy="1709000"/>
          </a:xfrm>
          <a:custGeom>
            <a:avLst/>
            <a:gdLst/>
            <a:ahLst/>
            <a:cxnLst/>
            <a:rect r="r" b="b" t="t" l="l"/>
            <a:pathLst>
              <a:path h="1709000" w="4272500">
                <a:moveTo>
                  <a:pt x="0" y="0"/>
                </a:moveTo>
                <a:lnTo>
                  <a:pt x="4272500" y="0"/>
                </a:lnTo>
                <a:lnTo>
                  <a:pt x="4272500" y="1709000"/>
                </a:lnTo>
                <a:lnTo>
                  <a:pt x="0" y="1709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30478" y="4982339"/>
            <a:ext cx="2706946" cy="2706946"/>
          </a:xfrm>
          <a:custGeom>
            <a:avLst/>
            <a:gdLst/>
            <a:ahLst/>
            <a:cxnLst/>
            <a:rect r="r" b="b" t="t" l="l"/>
            <a:pathLst>
              <a:path h="2706946" w="2706946">
                <a:moveTo>
                  <a:pt x="0" y="0"/>
                </a:moveTo>
                <a:lnTo>
                  <a:pt x="2706945" y="0"/>
                </a:lnTo>
                <a:lnTo>
                  <a:pt x="2706945" y="2706946"/>
                </a:lnTo>
                <a:lnTo>
                  <a:pt x="0" y="2706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26950" y="2905780"/>
            <a:ext cx="1466588" cy="1466588"/>
          </a:xfrm>
          <a:custGeom>
            <a:avLst/>
            <a:gdLst/>
            <a:ahLst/>
            <a:cxnLst/>
            <a:rect r="r" b="b" t="t" l="l"/>
            <a:pathLst>
              <a:path h="1466588" w="1466588">
                <a:moveTo>
                  <a:pt x="0" y="0"/>
                </a:moveTo>
                <a:lnTo>
                  <a:pt x="1466588" y="0"/>
                </a:lnTo>
                <a:lnTo>
                  <a:pt x="1466588" y="1466588"/>
                </a:lnTo>
                <a:lnTo>
                  <a:pt x="0" y="14665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89239" y="8141575"/>
            <a:ext cx="3417041" cy="1294334"/>
          </a:xfrm>
          <a:custGeom>
            <a:avLst/>
            <a:gdLst/>
            <a:ahLst/>
            <a:cxnLst/>
            <a:rect r="r" b="b" t="t" l="l"/>
            <a:pathLst>
              <a:path h="1294334" w="3417041">
                <a:moveTo>
                  <a:pt x="0" y="0"/>
                </a:moveTo>
                <a:lnTo>
                  <a:pt x="3417041" y="0"/>
                </a:lnTo>
                <a:lnTo>
                  <a:pt x="3417041" y="1294334"/>
                </a:lnTo>
                <a:lnTo>
                  <a:pt x="0" y="12943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405396" y="7473969"/>
            <a:ext cx="2629547" cy="2629547"/>
          </a:xfrm>
          <a:custGeom>
            <a:avLst/>
            <a:gdLst/>
            <a:ahLst/>
            <a:cxnLst/>
            <a:rect r="r" b="b" t="t" l="l"/>
            <a:pathLst>
              <a:path h="2629547" w="2629547">
                <a:moveTo>
                  <a:pt x="0" y="0"/>
                </a:moveTo>
                <a:lnTo>
                  <a:pt x="2629546" y="0"/>
                </a:lnTo>
                <a:lnTo>
                  <a:pt x="2629546" y="2629547"/>
                </a:lnTo>
                <a:lnTo>
                  <a:pt x="0" y="262954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884043" y="7473969"/>
            <a:ext cx="5786716" cy="2828678"/>
          </a:xfrm>
          <a:custGeom>
            <a:avLst/>
            <a:gdLst/>
            <a:ahLst/>
            <a:cxnLst/>
            <a:rect r="r" b="b" t="t" l="l"/>
            <a:pathLst>
              <a:path h="2828678" w="5786716">
                <a:moveTo>
                  <a:pt x="0" y="0"/>
                </a:moveTo>
                <a:lnTo>
                  <a:pt x="5786716" y="0"/>
                </a:lnTo>
                <a:lnTo>
                  <a:pt x="5786716" y="2828678"/>
                </a:lnTo>
                <a:lnTo>
                  <a:pt x="0" y="282867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622425" y="7609136"/>
            <a:ext cx="2359213" cy="2359213"/>
          </a:xfrm>
          <a:custGeom>
            <a:avLst/>
            <a:gdLst/>
            <a:ahLst/>
            <a:cxnLst/>
            <a:rect r="r" b="b" t="t" l="l"/>
            <a:pathLst>
              <a:path h="2359213" w="2359213">
                <a:moveTo>
                  <a:pt x="0" y="0"/>
                </a:moveTo>
                <a:lnTo>
                  <a:pt x="2359213" y="0"/>
                </a:lnTo>
                <a:lnTo>
                  <a:pt x="2359213" y="2359213"/>
                </a:lnTo>
                <a:lnTo>
                  <a:pt x="0" y="235921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210531" y="7811832"/>
            <a:ext cx="1953820" cy="1953820"/>
          </a:xfrm>
          <a:custGeom>
            <a:avLst/>
            <a:gdLst/>
            <a:ahLst/>
            <a:cxnLst/>
            <a:rect r="r" b="b" t="t" l="l"/>
            <a:pathLst>
              <a:path h="1953820" w="1953820">
                <a:moveTo>
                  <a:pt x="0" y="0"/>
                </a:moveTo>
                <a:lnTo>
                  <a:pt x="1953820" y="0"/>
                </a:lnTo>
                <a:lnTo>
                  <a:pt x="1953820" y="1953820"/>
                </a:lnTo>
                <a:lnTo>
                  <a:pt x="0" y="195382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925450" y="5328621"/>
            <a:ext cx="1639292" cy="1673067"/>
          </a:xfrm>
          <a:custGeom>
            <a:avLst/>
            <a:gdLst/>
            <a:ahLst/>
            <a:cxnLst/>
            <a:rect r="r" b="b" t="t" l="l"/>
            <a:pathLst>
              <a:path h="1673067" w="1639292">
                <a:moveTo>
                  <a:pt x="0" y="0"/>
                </a:moveTo>
                <a:lnTo>
                  <a:pt x="1639292" y="0"/>
                </a:lnTo>
                <a:lnTo>
                  <a:pt x="1639292" y="1673067"/>
                </a:lnTo>
                <a:lnTo>
                  <a:pt x="0" y="167306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-458" r="-2996" b="-458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57995" y="5162550"/>
            <a:ext cx="2043308" cy="2043308"/>
          </a:xfrm>
          <a:custGeom>
            <a:avLst/>
            <a:gdLst/>
            <a:ahLst/>
            <a:cxnLst/>
            <a:rect r="r" b="b" t="t" l="l"/>
            <a:pathLst>
              <a:path h="2043308" w="2043308">
                <a:moveTo>
                  <a:pt x="0" y="0"/>
                </a:moveTo>
                <a:lnTo>
                  <a:pt x="2043308" y="0"/>
                </a:lnTo>
                <a:lnTo>
                  <a:pt x="2043308" y="2043308"/>
                </a:lnTo>
                <a:lnTo>
                  <a:pt x="0" y="204330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90861" y="2133301"/>
            <a:ext cx="155634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CLIENTE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6911" y="4983617"/>
            <a:ext cx="192613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SERVIDOR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5180" y="7088117"/>
            <a:ext cx="22563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SERVICIOS EXTERNOS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1060866" y="-116424"/>
            <a:ext cx="8066813" cy="10905593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AutoShape 3" id="3"/>
          <p:cNvSpPr/>
          <p:nvPr/>
        </p:nvSpPr>
        <p:spPr>
          <a:xfrm rot="-10800000">
            <a:off x="10099145" y="-245006"/>
            <a:ext cx="961721" cy="10905593"/>
          </a:xfrm>
          <a:prstGeom prst="rect">
            <a:avLst/>
          </a:prstGeom>
          <a:solidFill>
            <a:srgbClr val="69A9B2">
              <a:alpha val="69804"/>
            </a:srgbClr>
          </a:solidFill>
        </p:spPr>
      </p:sp>
      <p:sp>
        <p:nvSpPr>
          <p:cNvPr name="AutoShape 4" id="4"/>
          <p:cNvSpPr/>
          <p:nvPr/>
        </p:nvSpPr>
        <p:spPr>
          <a:xfrm rot="-10800000">
            <a:off x="9137423" y="-245006"/>
            <a:ext cx="961721" cy="10905593"/>
          </a:xfrm>
          <a:prstGeom prst="rect">
            <a:avLst/>
          </a:prstGeom>
          <a:solidFill>
            <a:srgbClr val="69A9B2">
              <a:alpha val="40000"/>
            </a:srgbClr>
          </a:solidFill>
        </p:spPr>
      </p:sp>
      <p:sp>
        <p:nvSpPr>
          <p:cNvPr name="AutoShape 5" id="5"/>
          <p:cNvSpPr/>
          <p:nvPr/>
        </p:nvSpPr>
        <p:spPr>
          <a:xfrm rot="-10800000">
            <a:off x="8175702" y="-245006"/>
            <a:ext cx="961721" cy="10905593"/>
          </a:xfrm>
          <a:prstGeom prst="rect">
            <a:avLst/>
          </a:prstGeom>
          <a:solidFill>
            <a:srgbClr val="69A9B2">
              <a:alpha val="9804"/>
            </a:srgbClr>
          </a:solid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482" r="0" b="482"/>
          <a:stretch>
            <a:fillRect/>
          </a:stretch>
        </p:blipFill>
        <p:spPr>
          <a:xfrm flipH="false" flipV="false" rot="0">
            <a:off x="12256274" y="371962"/>
            <a:ext cx="4461243" cy="9915038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1854157" y="19050"/>
            <a:ext cx="5172480" cy="10267950"/>
          </a:xfrm>
          <a:custGeom>
            <a:avLst/>
            <a:gdLst/>
            <a:ahLst/>
            <a:cxnLst/>
            <a:rect r="r" b="b" t="t" l="l"/>
            <a:pathLst>
              <a:path h="10267950" w="5172480">
                <a:moveTo>
                  <a:pt x="0" y="0"/>
                </a:moveTo>
                <a:lnTo>
                  <a:pt x="5172480" y="0"/>
                </a:lnTo>
                <a:lnTo>
                  <a:pt x="5172480" y="10267950"/>
                </a:lnTo>
                <a:lnTo>
                  <a:pt x="0" y="10267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6937" y="2764628"/>
            <a:ext cx="7180635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40"/>
              </a:lnSpc>
            </a:pPr>
            <a:r>
              <a:rPr lang="en-US" b="true" sz="7200" spc="215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PRESENTACIÓN </a:t>
            </a:r>
          </a:p>
          <a:p>
            <a:pPr algn="ctr">
              <a:lnSpc>
                <a:spcPts val="12240"/>
              </a:lnSpc>
            </a:pPr>
            <a:r>
              <a:rPr lang="en-US" b="true" sz="7200" spc="215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DE LA APLICACIÓN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278" y="-309297"/>
            <a:ext cx="1884095" cy="10905593"/>
            <a:chOff x="0" y="0"/>
            <a:chExt cx="2512127" cy="14540791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837376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837376" y="0"/>
              <a:ext cx="837376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674751" y="0"/>
              <a:ext cx="837376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145174" y="4734079"/>
            <a:ext cx="3798774" cy="3707336"/>
            <a:chOff x="0" y="0"/>
            <a:chExt cx="453389" cy="4424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3389" cy="442476"/>
            </a:xfrm>
            <a:custGeom>
              <a:avLst/>
              <a:gdLst/>
              <a:ahLst/>
              <a:cxnLst/>
              <a:rect r="r" b="b" t="t" l="l"/>
              <a:pathLst>
                <a:path h="442476" w="453389">
                  <a:moveTo>
                    <a:pt x="75406" y="0"/>
                  </a:moveTo>
                  <a:lnTo>
                    <a:pt x="377983" y="0"/>
                  </a:lnTo>
                  <a:cubicBezTo>
                    <a:pt x="419629" y="0"/>
                    <a:pt x="453389" y="33760"/>
                    <a:pt x="453389" y="75406"/>
                  </a:cubicBezTo>
                  <a:lnTo>
                    <a:pt x="453389" y="367070"/>
                  </a:lnTo>
                  <a:cubicBezTo>
                    <a:pt x="453389" y="408715"/>
                    <a:pt x="419629" y="442476"/>
                    <a:pt x="377983" y="442476"/>
                  </a:cubicBezTo>
                  <a:lnTo>
                    <a:pt x="75406" y="442476"/>
                  </a:lnTo>
                  <a:cubicBezTo>
                    <a:pt x="33760" y="442476"/>
                    <a:pt x="0" y="408715"/>
                    <a:pt x="0" y="367070"/>
                  </a:cubicBezTo>
                  <a:lnTo>
                    <a:pt x="0" y="75406"/>
                  </a:lnTo>
                  <a:cubicBezTo>
                    <a:pt x="0" y="33760"/>
                    <a:pt x="33760" y="0"/>
                    <a:pt x="7540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947158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60617" y="4734079"/>
            <a:ext cx="3798774" cy="3707336"/>
            <a:chOff x="0" y="0"/>
            <a:chExt cx="453389" cy="4424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3389" cy="442476"/>
            </a:xfrm>
            <a:custGeom>
              <a:avLst/>
              <a:gdLst/>
              <a:ahLst/>
              <a:cxnLst/>
              <a:rect r="r" b="b" t="t" l="l"/>
              <a:pathLst>
                <a:path h="442476" w="453389">
                  <a:moveTo>
                    <a:pt x="75406" y="0"/>
                  </a:moveTo>
                  <a:lnTo>
                    <a:pt x="377983" y="0"/>
                  </a:lnTo>
                  <a:cubicBezTo>
                    <a:pt x="419629" y="0"/>
                    <a:pt x="453389" y="33760"/>
                    <a:pt x="453389" y="75406"/>
                  </a:cubicBezTo>
                  <a:lnTo>
                    <a:pt x="453389" y="367070"/>
                  </a:lnTo>
                  <a:cubicBezTo>
                    <a:pt x="453389" y="408715"/>
                    <a:pt x="419629" y="442476"/>
                    <a:pt x="377983" y="442476"/>
                  </a:cubicBezTo>
                  <a:lnTo>
                    <a:pt x="75406" y="442476"/>
                  </a:lnTo>
                  <a:cubicBezTo>
                    <a:pt x="33760" y="442476"/>
                    <a:pt x="0" y="408715"/>
                    <a:pt x="0" y="367070"/>
                  </a:cubicBezTo>
                  <a:lnTo>
                    <a:pt x="0" y="75406"/>
                  </a:lnTo>
                  <a:cubicBezTo>
                    <a:pt x="0" y="33760"/>
                    <a:pt x="33760" y="0"/>
                    <a:pt x="7540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8D3B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700000">
            <a:off x="3173140" y="3077086"/>
            <a:ext cx="1773728" cy="1773728"/>
            <a:chOff x="0" y="0"/>
            <a:chExt cx="2364971" cy="2364971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2364971" cy="2364971"/>
              <a:chOff x="0" y="0"/>
              <a:chExt cx="14400530" cy="1440053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E8D3BF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290255" y="330976"/>
              <a:ext cx="1778570" cy="177857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-2700000">
            <a:off x="7157697" y="3077086"/>
            <a:ext cx="1773728" cy="1773728"/>
            <a:chOff x="0" y="0"/>
            <a:chExt cx="2364971" cy="2364971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5400000">
              <a:off x="0" y="0"/>
              <a:ext cx="2364971" cy="2364971"/>
              <a:chOff x="0" y="0"/>
              <a:chExt cx="14400530" cy="1440053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947158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274442" y="327417"/>
              <a:ext cx="1782128" cy="178212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10068233" y="4734079"/>
            <a:ext cx="3798774" cy="3707336"/>
            <a:chOff x="0" y="0"/>
            <a:chExt cx="453389" cy="4424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53389" cy="442476"/>
            </a:xfrm>
            <a:custGeom>
              <a:avLst/>
              <a:gdLst/>
              <a:ahLst/>
              <a:cxnLst/>
              <a:rect r="r" b="b" t="t" l="l"/>
              <a:pathLst>
                <a:path h="442476" w="453389">
                  <a:moveTo>
                    <a:pt x="75406" y="0"/>
                  </a:moveTo>
                  <a:lnTo>
                    <a:pt x="377983" y="0"/>
                  </a:lnTo>
                  <a:cubicBezTo>
                    <a:pt x="419629" y="0"/>
                    <a:pt x="453389" y="33760"/>
                    <a:pt x="453389" y="75406"/>
                  </a:cubicBezTo>
                  <a:lnTo>
                    <a:pt x="453389" y="367070"/>
                  </a:lnTo>
                  <a:cubicBezTo>
                    <a:pt x="453389" y="408715"/>
                    <a:pt x="419629" y="442476"/>
                    <a:pt x="377983" y="442476"/>
                  </a:cubicBezTo>
                  <a:lnTo>
                    <a:pt x="75406" y="442476"/>
                  </a:lnTo>
                  <a:cubicBezTo>
                    <a:pt x="33760" y="442476"/>
                    <a:pt x="0" y="408715"/>
                    <a:pt x="0" y="367070"/>
                  </a:cubicBezTo>
                  <a:lnTo>
                    <a:pt x="0" y="75406"/>
                  </a:lnTo>
                  <a:cubicBezTo>
                    <a:pt x="0" y="33760"/>
                    <a:pt x="33760" y="0"/>
                    <a:pt x="7540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8D3BF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2700000">
            <a:off x="11080756" y="3077086"/>
            <a:ext cx="1773728" cy="1773728"/>
            <a:chOff x="0" y="0"/>
            <a:chExt cx="2364971" cy="2364971"/>
          </a:xfrm>
        </p:grpSpPr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0" y="0"/>
              <a:ext cx="2364971" cy="2364971"/>
              <a:chOff x="0" y="0"/>
              <a:chExt cx="14400530" cy="1440053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E8D3BF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290255" y="330976"/>
              <a:ext cx="1778570" cy="1778570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14067259" y="4734079"/>
            <a:ext cx="3798774" cy="3707336"/>
            <a:chOff x="0" y="0"/>
            <a:chExt cx="453389" cy="44247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53389" cy="442476"/>
            </a:xfrm>
            <a:custGeom>
              <a:avLst/>
              <a:gdLst/>
              <a:ahLst/>
              <a:cxnLst/>
              <a:rect r="r" b="b" t="t" l="l"/>
              <a:pathLst>
                <a:path h="442476" w="453389">
                  <a:moveTo>
                    <a:pt x="75406" y="0"/>
                  </a:moveTo>
                  <a:lnTo>
                    <a:pt x="377983" y="0"/>
                  </a:lnTo>
                  <a:cubicBezTo>
                    <a:pt x="419629" y="0"/>
                    <a:pt x="453389" y="33760"/>
                    <a:pt x="453389" y="75406"/>
                  </a:cubicBezTo>
                  <a:lnTo>
                    <a:pt x="453389" y="367070"/>
                  </a:lnTo>
                  <a:cubicBezTo>
                    <a:pt x="453389" y="408715"/>
                    <a:pt x="419629" y="442476"/>
                    <a:pt x="377983" y="442476"/>
                  </a:cubicBezTo>
                  <a:lnTo>
                    <a:pt x="75406" y="442476"/>
                  </a:lnTo>
                  <a:cubicBezTo>
                    <a:pt x="33760" y="442476"/>
                    <a:pt x="0" y="408715"/>
                    <a:pt x="0" y="367070"/>
                  </a:cubicBezTo>
                  <a:lnTo>
                    <a:pt x="0" y="75406"/>
                  </a:lnTo>
                  <a:cubicBezTo>
                    <a:pt x="0" y="33760"/>
                    <a:pt x="33760" y="0"/>
                    <a:pt x="7540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947158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2700000">
            <a:off x="15079783" y="3077086"/>
            <a:ext cx="1773728" cy="1773728"/>
            <a:chOff x="0" y="0"/>
            <a:chExt cx="2364971" cy="2364971"/>
          </a:xfrm>
        </p:grpSpPr>
        <p:grpSp>
          <p:nvGrpSpPr>
            <p:cNvPr name="Group 39" id="39"/>
            <p:cNvGrpSpPr>
              <a:grpSpLocks noChangeAspect="true"/>
            </p:cNvGrpSpPr>
            <p:nvPr/>
          </p:nvGrpSpPr>
          <p:grpSpPr>
            <a:xfrm rot="5400000">
              <a:off x="0" y="0"/>
              <a:ext cx="2364971" cy="2364971"/>
              <a:chOff x="0" y="0"/>
              <a:chExt cx="14400530" cy="1440053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947158"/>
              </a:solidFill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274442" y="327417"/>
              <a:ext cx="1782128" cy="1782128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44" id="44"/>
          <p:cNvSpPr/>
          <p:nvPr/>
        </p:nvSpPr>
        <p:spPr>
          <a:xfrm flipH="false" flipV="false" rot="0">
            <a:off x="7628852" y="3671078"/>
            <a:ext cx="831419" cy="675717"/>
          </a:xfrm>
          <a:custGeom>
            <a:avLst/>
            <a:gdLst/>
            <a:ahLst/>
            <a:cxnLst/>
            <a:rect r="r" b="b" t="t" l="l"/>
            <a:pathLst>
              <a:path h="675717" w="831419">
                <a:moveTo>
                  <a:pt x="0" y="0"/>
                </a:moveTo>
                <a:lnTo>
                  <a:pt x="831419" y="0"/>
                </a:lnTo>
                <a:lnTo>
                  <a:pt x="831419" y="675717"/>
                </a:lnTo>
                <a:lnTo>
                  <a:pt x="0" y="675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5601876" y="3582077"/>
            <a:ext cx="729542" cy="853719"/>
          </a:xfrm>
          <a:custGeom>
            <a:avLst/>
            <a:gdLst/>
            <a:ahLst/>
            <a:cxnLst/>
            <a:rect r="r" b="b" t="t" l="l"/>
            <a:pathLst>
              <a:path h="853719" w="729542">
                <a:moveTo>
                  <a:pt x="0" y="0"/>
                </a:moveTo>
                <a:lnTo>
                  <a:pt x="729541" y="0"/>
                </a:lnTo>
                <a:lnTo>
                  <a:pt x="729541" y="853719"/>
                </a:lnTo>
                <a:lnTo>
                  <a:pt x="0" y="853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3581069" y="3582077"/>
            <a:ext cx="1091221" cy="739302"/>
          </a:xfrm>
          <a:custGeom>
            <a:avLst/>
            <a:gdLst/>
            <a:ahLst/>
            <a:cxnLst/>
            <a:rect r="r" b="b" t="t" l="l"/>
            <a:pathLst>
              <a:path h="739302" w="1091221">
                <a:moveTo>
                  <a:pt x="0" y="0"/>
                </a:moveTo>
                <a:lnTo>
                  <a:pt x="1091221" y="0"/>
                </a:lnTo>
                <a:lnTo>
                  <a:pt x="1091221" y="739303"/>
                </a:lnTo>
                <a:lnTo>
                  <a:pt x="0" y="739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1540960" y="3556339"/>
            <a:ext cx="853321" cy="853321"/>
          </a:xfrm>
          <a:custGeom>
            <a:avLst/>
            <a:gdLst/>
            <a:ahLst/>
            <a:cxnLst/>
            <a:rect r="r" b="b" t="t" l="l"/>
            <a:pathLst>
              <a:path h="853321" w="853321">
                <a:moveTo>
                  <a:pt x="0" y="0"/>
                </a:moveTo>
                <a:lnTo>
                  <a:pt x="853321" y="0"/>
                </a:lnTo>
                <a:lnTo>
                  <a:pt x="853321" y="853321"/>
                </a:lnTo>
                <a:lnTo>
                  <a:pt x="0" y="8533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2046317" y="787078"/>
            <a:ext cx="10900099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b="true" sz="5350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RESULTADOS OBTENIDOS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805789" y="5378530"/>
            <a:ext cx="3141225" cy="435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  <a:spcBef>
                <a:spcPct val="0"/>
              </a:spcBef>
            </a:pPr>
            <a:r>
              <a:rPr lang="en-US" b="true" sz="2515" spc="-57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01. Investigación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579074" y="6012649"/>
            <a:ext cx="2851725" cy="212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0834" indent="-195417" lvl="1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Exploración de documentación técnica y análisis de servicios.</a:t>
            </a:r>
          </a:p>
          <a:p>
            <a:pPr algn="just" marL="390834" indent="-195417" lvl="1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Evaluación y adopción de nuevas tecnologías aplicadas al proyecto.</a:t>
            </a:r>
          </a:p>
          <a:p>
            <a:pPr algn="l">
              <a:lnSpc>
                <a:spcPts val="2407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10713405" y="5378530"/>
            <a:ext cx="3153602" cy="435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  <a:spcBef>
                <a:spcPct val="0"/>
              </a:spcBef>
            </a:pPr>
            <a:r>
              <a:rPr lang="en-US" b="true" sz="2515" spc="-57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03. Profundización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385468" y="6012649"/>
            <a:ext cx="3069055" cy="1817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0834" indent="-195417" lvl="1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Ampliación de conocimientos en ingeniería de software y arquitectura de sistemas, aplicándolos al desarrollo del proyecto.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728848" y="5378530"/>
            <a:ext cx="3153602" cy="87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  <a:spcBef>
                <a:spcPct val="0"/>
              </a:spcBef>
            </a:pPr>
            <a:r>
              <a:rPr lang="en-US" b="true" sz="2515" spc="-57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02. Programación en equipo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245142" y="6317449"/>
            <a:ext cx="3444066" cy="1817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0834" indent="-195417" lvl="1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Aprendizaje y uso de herramientas colaborativas como GitHub.</a:t>
            </a:r>
          </a:p>
          <a:p>
            <a:pPr algn="just" marL="390834" indent="-195417" lvl="1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Planificación estratégica, distribución de tareas y gestión del tiempo en equipo.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634774" y="5378530"/>
            <a:ext cx="3231260" cy="87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  <a:spcBef>
                <a:spcPct val="0"/>
              </a:spcBef>
            </a:pPr>
            <a:r>
              <a:rPr lang="en-US" b="true" sz="2515" spc="-57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04. Superación de obstaculos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248007" y="6317449"/>
            <a:ext cx="3338771" cy="1513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834" indent="-195417" lvl="1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Enf</a:t>
            </a: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rentamos desafíos técnicos y de coordinación, desarrollando soluciones efectivas a través del trabajo colaborativo y la resiliencia.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19087" y="1180254"/>
            <a:ext cx="10900099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b="true" sz="5349" spc="160">
                <a:solidFill>
                  <a:srgbClr val="49403C"/>
                </a:solidFill>
                <a:latin typeface="Saira Bold"/>
                <a:ea typeface="Saira Bold"/>
                <a:cs typeface="Saira Bold"/>
                <a:sym typeface="Saira Bold"/>
              </a:rPr>
              <a:t>OBSTÁCULOS PRESENTADOS DURANTE EL DESARROLLO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28278" y="-309297"/>
            <a:ext cx="1614529" cy="10905593"/>
            <a:chOff x="0" y="0"/>
            <a:chExt cx="2152705" cy="14540791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717568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717568" y="0"/>
              <a:ext cx="717568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1435137" y="0"/>
              <a:ext cx="717568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770744" y="3590079"/>
            <a:ext cx="2670823" cy="2670823"/>
            <a:chOff x="0" y="0"/>
            <a:chExt cx="3561098" cy="3561098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3561098" cy="3561098"/>
              <a:chOff x="0" y="0"/>
              <a:chExt cx="14400530" cy="144005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C29A7C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437056" y="498373"/>
              <a:ext cx="2678114" cy="267811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9636999" y="3590079"/>
            <a:ext cx="2670823" cy="2670823"/>
            <a:chOff x="0" y="0"/>
            <a:chExt cx="3561098" cy="3561098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5400000">
              <a:off x="0" y="0"/>
              <a:ext cx="3561098" cy="3561098"/>
              <a:chOff x="0" y="0"/>
              <a:chExt cx="14400530" cy="1440053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E8D3B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413246" y="493015"/>
              <a:ext cx="2683472" cy="2683472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9636999" y="6401122"/>
            <a:ext cx="2670823" cy="2670823"/>
            <a:chOff x="0" y="0"/>
            <a:chExt cx="3561098" cy="3561098"/>
          </a:xfrm>
        </p:grpSpPr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-10800000">
              <a:off x="0" y="0"/>
              <a:ext cx="3561098" cy="3561098"/>
              <a:chOff x="0" y="0"/>
              <a:chExt cx="14400530" cy="1440053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947158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400673" y="400673"/>
              <a:ext cx="2704317" cy="2704317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6770744" y="6401122"/>
            <a:ext cx="2694532" cy="2694532"/>
            <a:chOff x="0" y="0"/>
            <a:chExt cx="3592710" cy="3592710"/>
          </a:xfrm>
        </p:grpSpPr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-5400000">
              <a:off x="0" y="0"/>
              <a:ext cx="3592710" cy="3592710"/>
              <a:chOff x="0" y="0"/>
              <a:chExt cx="14400530" cy="1440053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8CEB5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437056" y="474137"/>
              <a:ext cx="2681516" cy="2681516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33" id="33"/>
          <p:cNvSpPr/>
          <p:nvPr/>
        </p:nvSpPr>
        <p:spPr>
          <a:xfrm flipH="false" flipV="false" rot="0">
            <a:off x="7542047" y="7103255"/>
            <a:ext cx="1121564" cy="1318077"/>
          </a:xfrm>
          <a:custGeom>
            <a:avLst/>
            <a:gdLst/>
            <a:ahLst/>
            <a:cxnLst/>
            <a:rect r="r" b="b" t="t" l="l"/>
            <a:pathLst>
              <a:path h="1318077" w="1121564">
                <a:moveTo>
                  <a:pt x="0" y="0"/>
                </a:moveTo>
                <a:lnTo>
                  <a:pt x="1121563" y="0"/>
                </a:lnTo>
                <a:lnTo>
                  <a:pt x="1121563" y="1318077"/>
                </a:lnTo>
                <a:lnTo>
                  <a:pt x="0" y="1318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348650" y="4076542"/>
            <a:ext cx="1538720" cy="1697898"/>
          </a:xfrm>
          <a:custGeom>
            <a:avLst/>
            <a:gdLst/>
            <a:ahLst/>
            <a:cxnLst/>
            <a:rect r="r" b="b" t="t" l="l"/>
            <a:pathLst>
              <a:path h="1697898" w="1538720">
                <a:moveTo>
                  <a:pt x="0" y="0"/>
                </a:moveTo>
                <a:lnTo>
                  <a:pt x="1538720" y="0"/>
                </a:lnTo>
                <a:lnTo>
                  <a:pt x="1538720" y="1697898"/>
                </a:lnTo>
                <a:lnTo>
                  <a:pt x="0" y="1697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232645" y="4056804"/>
            <a:ext cx="1552155" cy="1552155"/>
          </a:xfrm>
          <a:custGeom>
            <a:avLst/>
            <a:gdLst/>
            <a:ahLst/>
            <a:cxnLst/>
            <a:rect r="r" b="b" t="t" l="l"/>
            <a:pathLst>
              <a:path h="1552155" w="1552155">
                <a:moveTo>
                  <a:pt x="0" y="0"/>
                </a:moveTo>
                <a:lnTo>
                  <a:pt x="1552155" y="0"/>
                </a:lnTo>
                <a:lnTo>
                  <a:pt x="1552155" y="1552155"/>
                </a:lnTo>
                <a:lnTo>
                  <a:pt x="0" y="15521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236801" y="7145513"/>
            <a:ext cx="1567759" cy="1205749"/>
          </a:xfrm>
          <a:custGeom>
            <a:avLst/>
            <a:gdLst/>
            <a:ahLst/>
            <a:cxnLst/>
            <a:rect r="r" b="b" t="t" l="l"/>
            <a:pathLst>
              <a:path h="1205749" w="1567759">
                <a:moveTo>
                  <a:pt x="0" y="0"/>
                </a:moveTo>
                <a:lnTo>
                  <a:pt x="1567759" y="0"/>
                </a:lnTo>
                <a:lnTo>
                  <a:pt x="1567759" y="1205749"/>
                </a:lnTo>
                <a:lnTo>
                  <a:pt x="0" y="1205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3585080" y="3928007"/>
            <a:ext cx="352544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EXPERIENCIA PREVIA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237488" y="7305093"/>
            <a:ext cx="262828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TIEMPO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479272" y="7454851"/>
            <a:ext cx="262828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PUBLICACIÓN EN LA NUBE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019145" y="3580554"/>
            <a:ext cx="386782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INCOMPATIBILIDAD DE TECNOLOGÍAS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832270" y="7719971"/>
            <a:ext cx="10905593" cy="2567029"/>
            <a:chOff x="0" y="0"/>
            <a:chExt cx="14540791" cy="3422705"/>
          </a:xfrm>
        </p:grpSpPr>
        <p:sp>
          <p:nvSpPr>
            <p:cNvPr name="AutoShape 3" id="3"/>
            <p:cNvSpPr/>
            <p:nvPr/>
          </p:nvSpPr>
          <p:spPr>
            <a:xfrm rot="5400000">
              <a:off x="6699945" y="-6699945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5400000">
              <a:off x="6699945" y="-5559043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5400000">
              <a:off x="6699945" y="-4418141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9144000" y="-273829"/>
            <a:ext cx="9440877" cy="10834659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9824751" y="1420968"/>
            <a:ext cx="8760126" cy="7868347"/>
          </a:xfrm>
          <a:custGeom>
            <a:avLst/>
            <a:gdLst/>
            <a:ahLst/>
            <a:cxnLst/>
            <a:rect r="r" b="b" t="t" l="l"/>
            <a:pathLst>
              <a:path h="7868347" w="8760126">
                <a:moveTo>
                  <a:pt x="0" y="0"/>
                </a:moveTo>
                <a:lnTo>
                  <a:pt x="8760126" y="0"/>
                </a:lnTo>
                <a:lnTo>
                  <a:pt x="8760126" y="7868348"/>
                </a:lnTo>
                <a:lnTo>
                  <a:pt x="0" y="786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-9653" t="-11040" r="0" b="-1104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4999"/>
          </a:blip>
          <a:srcRect l="0" t="0" r="0" b="0"/>
          <a:stretch>
            <a:fillRect/>
          </a:stretch>
        </p:blipFill>
        <p:spPr>
          <a:xfrm flipH="false" flipV="false" rot="0">
            <a:off x="2536832" y="2325756"/>
            <a:ext cx="5483188" cy="605877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608" y="391083"/>
            <a:ext cx="8115300" cy="233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4"/>
              </a:lnSpc>
            </a:pPr>
            <a:r>
              <a:rPr lang="en-US" sz="7203" spc="216" b="true">
                <a:solidFill>
                  <a:srgbClr val="49403C"/>
                </a:solidFill>
                <a:latin typeface="Saira Ultra-Bold"/>
                <a:ea typeface="Saira Ultra-Bold"/>
                <a:cs typeface="Saira Ultra-Bold"/>
                <a:sym typeface="Saira Ultra-Bold"/>
              </a:rPr>
              <a:t>Gracias por su atención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3529" y="1636417"/>
            <a:ext cx="1582094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 spc="21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INTEGRANTES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95022" y="4688451"/>
            <a:ext cx="19078043" cy="2567029"/>
            <a:chOff x="0" y="0"/>
            <a:chExt cx="25437391" cy="3422705"/>
          </a:xfrm>
        </p:grpSpPr>
        <p:sp>
          <p:nvSpPr>
            <p:cNvPr name="AutoShape 4" id="4"/>
            <p:cNvSpPr/>
            <p:nvPr/>
          </p:nvSpPr>
          <p:spPr>
            <a:xfrm rot="5400000">
              <a:off x="12148245" y="-12148245"/>
              <a:ext cx="1140902" cy="254373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5400000">
              <a:off x="12148245" y="-11007343"/>
              <a:ext cx="1140902" cy="254373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5400000">
              <a:off x="12148245" y="-9866441"/>
              <a:ext cx="1140902" cy="254373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124341" y="8373047"/>
            <a:ext cx="41330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400" spc="170">
                <a:solidFill>
                  <a:srgbClr val="49403C"/>
                </a:solidFill>
                <a:latin typeface="Saira Medium"/>
                <a:ea typeface="Saira Medium"/>
                <a:cs typeface="Saira Medium"/>
                <a:sym typeface="Saira Medium"/>
              </a:rPr>
              <a:t>Andrea Pino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552564" y="4333660"/>
            <a:ext cx="3276624" cy="327661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849" t="-1410" r="-5169" b="-2961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557317" y="4333660"/>
            <a:ext cx="3276624" cy="327661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5979" t="-2350" r="-8929" b="-2256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458812" y="4333660"/>
            <a:ext cx="3276624" cy="3276611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6189" t="-7519" r="-20679" b="-4935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077465" y="8373047"/>
            <a:ext cx="41330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400" spc="170">
                <a:solidFill>
                  <a:srgbClr val="49403C"/>
                </a:solidFill>
                <a:latin typeface="Saira Medium"/>
                <a:ea typeface="Saira Medium"/>
                <a:cs typeface="Saira Medium"/>
                <a:sym typeface="Saira Medium"/>
              </a:rPr>
              <a:t>David Guentelican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30589" y="8373047"/>
            <a:ext cx="43486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400" spc="170">
                <a:solidFill>
                  <a:srgbClr val="49403C"/>
                </a:solidFill>
                <a:latin typeface="Saira Medium"/>
                <a:ea typeface="Saira Medium"/>
                <a:cs typeface="Saira Medium"/>
                <a:sym typeface="Saira Medium"/>
              </a:rPr>
              <a:t>Alexander Aguilera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083299" y="8971287"/>
            <a:ext cx="2745888" cy="48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5"/>
              </a:lnSpc>
            </a:pPr>
            <a:r>
              <a:rPr lang="en-US" sz="2683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Desarrollador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71056" y="8998535"/>
            <a:ext cx="2745888" cy="48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2683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Desarrollador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90855" y="8998535"/>
            <a:ext cx="2745888" cy="48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2683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Desarrollador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44701"/>
            <a:ext cx="789587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b="true" sz="6925" spc="207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PROBLEMÁTICA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5654" y="3274539"/>
            <a:ext cx="9581576" cy="495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75"/>
              </a:lnSpc>
            </a:pPr>
            <a:r>
              <a:rPr lang="en-US" sz="3783" spc="37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Muchos </a:t>
            </a:r>
            <a:r>
              <a:rPr lang="en-US" sz="3783" spc="37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adultos mayores enfrentan riesgos invisibilizados como caídas, olvido de medicamentos, aislamiento y pérdida de autonomía, sin contar con un acompañamiento constante. Esta situación también genera preocupación y carga emocional en sus familias.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64518" y="0"/>
            <a:ext cx="7457370" cy="10287000"/>
          </a:xfrm>
          <a:custGeom>
            <a:avLst/>
            <a:gdLst/>
            <a:ahLst/>
            <a:cxnLst/>
            <a:rect r="r" b="b" t="t" l="l"/>
            <a:pathLst>
              <a:path h="10287000" w="7457370">
                <a:moveTo>
                  <a:pt x="0" y="0"/>
                </a:moveTo>
                <a:lnTo>
                  <a:pt x="7457370" y="0"/>
                </a:lnTo>
                <a:lnTo>
                  <a:pt x="74573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717" t="0" r="-5371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100000">
            <a:off x="16323738" y="-4404975"/>
            <a:ext cx="2567029" cy="10905593"/>
            <a:chOff x="0" y="0"/>
            <a:chExt cx="3422705" cy="14540791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30843" y="4093961"/>
            <a:ext cx="10383510" cy="410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32"/>
              </a:lnSpc>
            </a:pPr>
            <a:r>
              <a:rPr lang="en-US" sz="3621" spc="3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Desarrollar un</a:t>
            </a:r>
            <a:r>
              <a:rPr lang="en-US" sz="3621" spc="3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a app móvil accesible que automatice rutinas, recordatorios y emergencias, permitiendo a los adultos mayores mantener su autonomía y a sus familias brindar acompañamiento y respuesta inmediata.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445129" cy="10287000"/>
          </a:xfrm>
          <a:custGeom>
            <a:avLst/>
            <a:gdLst/>
            <a:ahLst/>
            <a:cxnLst/>
            <a:rect r="r" b="b" t="t" l="l"/>
            <a:pathLst>
              <a:path h="10287000" w="4445129">
                <a:moveTo>
                  <a:pt x="0" y="0"/>
                </a:moveTo>
                <a:lnTo>
                  <a:pt x="4445129" y="0"/>
                </a:lnTo>
                <a:lnTo>
                  <a:pt x="44451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026" t="0" r="-96673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21385240" y="-3140582"/>
            <a:ext cx="2567029" cy="10905593"/>
            <a:chOff x="0" y="0"/>
            <a:chExt cx="3422705" cy="14540791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471074" y="366301"/>
            <a:ext cx="10718939" cy="10397371"/>
          </a:xfrm>
          <a:custGeom>
            <a:avLst/>
            <a:gdLst/>
            <a:ahLst/>
            <a:cxnLst/>
            <a:rect r="r" b="b" t="t" l="l"/>
            <a:pathLst>
              <a:path h="10397371" w="10718939">
                <a:moveTo>
                  <a:pt x="0" y="0"/>
                </a:moveTo>
                <a:lnTo>
                  <a:pt x="10718939" y="0"/>
                </a:lnTo>
                <a:lnTo>
                  <a:pt x="10718939" y="10397371"/>
                </a:lnTo>
                <a:lnTo>
                  <a:pt x="0" y="10397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30843" y="1945502"/>
            <a:ext cx="818760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90"/>
              </a:lnSpc>
            </a:pPr>
            <a:r>
              <a:rPr lang="en-US" b="true" sz="4825" spc="144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PROPUESTA SOLUCIÓN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3197" y="2852972"/>
            <a:ext cx="8180803" cy="92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5"/>
              </a:lnSpc>
            </a:pPr>
            <a:r>
              <a:rPr lang="en-US" sz="5627" spc="168" b="true">
                <a:solidFill>
                  <a:srgbClr val="49403C"/>
                </a:solidFill>
                <a:latin typeface="Saira Ultra-Bold"/>
                <a:ea typeface="Saira Ultra-Bold"/>
                <a:cs typeface="Saira Ultra-Bold"/>
                <a:sym typeface="Saira Ultra-Bold"/>
              </a:rPr>
              <a:t>OBJETIVO GENERAL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5678077" y="0"/>
            <a:ext cx="2567029" cy="10905593"/>
            <a:chOff x="0" y="0"/>
            <a:chExt cx="3422705" cy="14540791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alphaModFix amt="17000"/>
          </a:blip>
          <a:srcRect l="0" t="0" r="0" b="0"/>
          <a:stretch>
            <a:fillRect/>
          </a:stretch>
        </p:blipFill>
        <p:spPr>
          <a:xfrm flipH="false" flipV="false" rot="0">
            <a:off x="9645623" y="1850322"/>
            <a:ext cx="6704220" cy="740797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3972905"/>
            <a:ext cx="8315396" cy="287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74"/>
              </a:lnSpc>
            </a:pPr>
            <a:r>
              <a:rPr lang="en-US" sz="3049" spc="3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Desarrollar una aplicación móvil para Android que gestione rutinas, eventos, alertas automáticas y emergencias, integrando APIs públicas de Google y sensores nativos del dispositivo.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-309297"/>
            <a:ext cx="2567029" cy="10905593"/>
            <a:chOff x="0" y="0"/>
            <a:chExt cx="3422705" cy="1454079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10392" y="7822834"/>
            <a:ext cx="1972808" cy="1972808"/>
          </a:xfrm>
          <a:custGeom>
            <a:avLst/>
            <a:gdLst/>
            <a:ahLst/>
            <a:cxnLst/>
            <a:rect r="r" b="b" t="t" l="l"/>
            <a:pathLst>
              <a:path h="1972808" w="1972808">
                <a:moveTo>
                  <a:pt x="0" y="0"/>
                </a:moveTo>
                <a:lnTo>
                  <a:pt x="1972808" y="0"/>
                </a:lnTo>
                <a:lnTo>
                  <a:pt x="1972808" y="1972808"/>
                </a:lnTo>
                <a:lnTo>
                  <a:pt x="0" y="197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50439" y="620042"/>
            <a:ext cx="7386520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1"/>
              </a:lnSpc>
            </a:pPr>
            <a:r>
              <a:rPr lang="en-US" b="true" sz="6243" spc="187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OBJETIVOS ESPECÍFICOS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02349" y="2827712"/>
            <a:ext cx="5281536" cy="59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6764" indent="-243382" lvl="1">
              <a:lnSpc>
                <a:spcPts val="3381"/>
              </a:lnSpc>
              <a:buFont typeface="Arial"/>
              <a:buChar char="•"/>
            </a:pPr>
            <a:r>
              <a:rPr lang="en-US" sz="2254" spc="22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Definir</a:t>
            </a:r>
            <a:r>
              <a:rPr lang="en-US" sz="2254" spc="22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 una metodología de trabajo para el desarrollo del proyecto.</a:t>
            </a:r>
          </a:p>
          <a:p>
            <a:pPr algn="just" marL="486764" indent="-243382" lvl="1">
              <a:lnSpc>
                <a:spcPts val="3381"/>
              </a:lnSpc>
              <a:buFont typeface="Arial"/>
              <a:buChar char="•"/>
            </a:pPr>
            <a:r>
              <a:rPr lang="en-US" sz="2254" spc="22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Elaborar un plan de trabajo detallado que contemple todas las etapas de desarrollo de la metodología elegida.</a:t>
            </a:r>
          </a:p>
          <a:p>
            <a:pPr algn="just" marL="486764" indent="-243382" lvl="1">
              <a:lnSpc>
                <a:spcPts val="3381"/>
              </a:lnSpc>
              <a:buFont typeface="Arial"/>
              <a:buChar char="•"/>
            </a:pPr>
            <a:r>
              <a:rPr lang="en-US" sz="2254" spc="22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Definir los requisitos funcionales y no funcionales de la aplicación.</a:t>
            </a:r>
          </a:p>
          <a:p>
            <a:pPr algn="just" marL="486764" indent="-243382" lvl="1">
              <a:lnSpc>
                <a:spcPts val="3381"/>
              </a:lnSpc>
              <a:buFont typeface="Arial"/>
              <a:buChar char="•"/>
            </a:pPr>
            <a:r>
              <a:rPr lang="en-US" sz="2254" spc="22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Diseñar el modelo de la aplicación integrando todos los requisitos con las tecnologías necesarias para desarrollarlo.</a:t>
            </a:r>
          </a:p>
          <a:p>
            <a:pPr algn="l">
              <a:lnSpc>
                <a:spcPts val="3381"/>
              </a:lnSpc>
            </a:pPr>
          </a:p>
          <a:p>
            <a:pPr algn="l">
              <a:lnSpc>
                <a:spcPts val="338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19205" y="2846762"/>
            <a:ext cx="4812888" cy="584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 spc="11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Desarrollar la aplicación Android implementando las funcionalidades definidas.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 spc="11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Ejecutar procesos de pruebas para validar el correcto funcionamiento de la aplicación.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 spc="11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Corregir errores que puedan encontrarse en el proceso de testing.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 spc="11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Documentar el proceso de desarrollo.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 spc="11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Preparar paquete de instalación para la entrega final.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60486" y="-309297"/>
            <a:ext cx="2567029" cy="10905593"/>
            <a:chOff x="0" y="0"/>
            <a:chExt cx="3422705" cy="1454079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-320589" y="-309297"/>
            <a:ext cx="8181075" cy="10905593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1487413" y="1028700"/>
            <a:ext cx="5771887" cy="2656673"/>
          </a:xfrm>
          <a:custGeom>
            <a:avLst/>
            <a:gdLst/>
            <a:ahLst/>
            <a:cxnLst/>
            <a:rect r="r" b="b" t="t" l="l"/>
            <a:pathLst>
              <a:path h="2656673" w="5771887">
                <a:moveTo>
                  <a:pt x="0" y="0"/>
                </a:moveTo>
                <a:lnTo>
                  <a:pt x="5771887" y="0"/>
                </a:lnTo>
                <a:lnTo>
                  <a:pt x="5771887" y="2656673"/>
                </a:lnTo>
                <a:lnTo>
                  <a:pt x="0" y="2656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76" t="0" r="-7776" b="-719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907" y="1028700"/>
            <a:ext cx="5771887" cy="2656673"/>
          </a:xfrm>
          <a:custGeom>
            <a:avLst/>
            <a:gdLst/>
            <a:ahLst/>
            <a:cxnLst/>
            <a:rect r="r" b="b" t="t" l="l"/>
            <a:pathLst>
              <a:path h="2656673" w="5771887">
                <a:moveTo>
                  <a:pt x="0" y="0"/>
                </a:moveTo>
                <a:lnTo>
                  <a:pt x="5771887" y="0"/>
                </a:lnTo>
                <a:lnTo>
                  <a:pt x="5771887" y="2656673"/>
                </a:lnTo>
                <a:lnTo>
                  <a:pt x="0" y="2656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38" t="0" r="-9738" b="-7196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35491" y="0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6" y="0"/>
                </a:lnTo>
                <a:lnTo>
                  <a:pt x="4610246" y="1154799"/>
                </a:lnTo>
                <a:lnTo>
                  <a:pt x="0" y="1154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575828" y="4359177"/>
            <a:ext cx="5595058" cy="4362241"/>
            <a:chOff x="0" y="0"/>
            <a:chExt cx="7460077" cy="581632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0640"/>
              <a:ext cx="746007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spc="107" b="true">
                  <a:solidFill>
                    <a:srgbClr val="49403C"/>
                  </a:solidFill>
                  <a:latin typeface="Saira Ultra-Bold"/>
                  <a:ea typeface="Saira Ultra-Bold"/>
                  <a:cs typeface="Saira Ultra-Bold"/>
                  <a:sym typeface="Saira Ultra-Bold"/>
                </a:rPr>
                <a:t>Limitaciones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98932"/>
              <a:ext cx="7460077" cy="4324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69582" indent="-234791" lvl="1">
                <a:lnSpc>
                  <a:spcPts val="3262"/>
                </a:lnSpc>
                <a:buFont typeface="Arial"/>
                <a:buChar char="•"/>
              </a:pPr>
              <a:r>
                <a:rPr lang="en-US" sz="2175" spc="21">
                  <a:solidFill>
                    <a:srgbClr val="49403C"/>
                  </a:solidFill>
                  <a:latin typeface="Saira"/>
                  <a:ea typeface="Saira"/>
                  <a:cs typeface="Saira"/>
                  <a:sym typeface="Saira"/>
                </a:rPr>
                <a:t>Uso de herramientas gratuitas por ser un proyecto estudiantil.</a:t>
              </a:r>
            </a:p>
            <a:p>
              <a:pPr algn="l" marL="469582" indent="-234791" lvl="1">
                <a:lnSpc>
                  <a:spcPts val="3262"/>
                </a:lnSpc>
                <a:buFont typeface="Arial"/>
                <a:buChar char="•"/>
              </a:pPr>
              <a:r>
                <a:rPr lang="en-US" sz="2175" spc="21">
                  <a:solidFill>
                    <a:srgbClr val="49403C"/>
                  </a:solidFill>
                  <a:latin typeface="Saira"/>
                  <a:ea typeface="Saira"/>
                  <a:cs typeface="Saira"/>
                  <a:sym typeface="Saira"/>
                </a:rPr>
                <a:t>Notificaciones push simuladas mediante polling.</a:t>
              </a:r>
            </a:p>
            <a:p>
              <a:pPr algn="l" marL="469582" indent="-234791" lvl="1">
                <a:lnSpc>
                  <a:spcPts val="3262"/>
                </a:lnSpc>
                <a:buFont typeface="Arial"/>
                <a:buChar char="•"/>
              </a:pPr>
              <a:r>
                <a:rPr lang="en-US" sz="2175" spc="21">
                  <a:solidFill>
                    <a:srgbClr val="49403C"/>
                  </a:solidFill>
                  <a:latin typeface="Saira"/>
                  <a:ea typeface="Saira"/>
                  <a:cs typeface="Saira"/>
                  <a:sym typeface="Saira"/>
                </a:rPr>
                <a:t>No se implementó el módulo de rutinas (fuera de alcance).</a:t>
              </a:r>
            </a:p>
            <a:p>
              <a:pPr algn="l" marL="469582" indent="-234791" lvl="1">
                <a:lnSpc>
                  <a:spcPts val="3262"/>
                </a:lnSpc>
                <a:buFont typeface="Arial"/>
                <a:buChar char="•"/>
              </a:pPr>
              <a:r>
                <a:rPr lang="en-US" sz="2175" spc="21">
                  <a:solidFill>
                    <a:srgbClr val="49403C"/>
                  </a:solidFill>
                  <a:latin typeface="Saira"/>
                  <a:ea typeface="Saira"/>
                  <a:cs typeface="Saira"/>
                  <a:sym typeface="Saira"/>
                </a:rPr>
                <a:t>API no completamente RESTful por limitaciones técnicas y de experiencia.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1322" y="4359177"/>
            <a:ext cx="5595058" cy="5590966"/>
            <a:chOff x="0" y="0"/>
            <a:chExt cx="7460077" cy="745462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40640"/>
              <a:ext cx="746007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spc="107" b="true">
                  <a:solidFill>
                    <a:srgbClr val="FFEFD6"/>
                  </a:solidFill>
                  <a:latin typeface="Saira Ultra-Bold"/>
                  <a:ea typeface="Saira Ultra-Bold"/>
                  <a:cs typeface="Saira Ultra-Bold"/>
                  <a:sym typeface="Saira Ultra-Bold"/>
                </a:rPr>
                <a:t>Alcances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98932"/>
              <a:ext cx="7460077" cy="5963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69582" indent="-234791" lvl="1">
                <a:lnSpc>
                  <a:spcPts val="3262"/>
                </a:lnSpc>
                <a:buFont typeface="Arial"/>
                <a:buChar char="•"/>
              </a:pPr>
              <a:r>
                <a:rPr lang="en-US" sz="2175" spc="21">
                  <a:solidFill>
                    <a:srgbClr val="FFEFD6"/>
                  </a:solidFill>
                  <a:latin typeface="Saira"/>
                  <a:ea typeface="Saira"/>
                  <a:cs typeface="Saira"/>
                  <a:sym typeface="Saira"/>
                </a:rPr>
                <a:t>Usuarios: Registro/login, edición de perfil y gestión de sesión.</a:t>
              </a:r>
            </a:p>
            <a:p>
              <a:pPr algn="l" marL="469582" indent="-234791" lvl="1">
                <a:lnSpc>
                  <a:spcPts val="3262"/>
                </a:lnSpc>
                <a:buFont typeface="Arial"/>
                <a:buChar char="•"/>
              </a:pPr>
              <a:r>
                <a:rPr lang="en-US" sz="2175" spc="21">
                  <a:solidFill>
                    <a:srgbClr val="FFEFD6"/>
                  </a:solidFill>
                  <a:latin typeface="Saira"/>
                  <a:ea typeface="Saira"/>
                  <a:cs typeface="Saira"/>
                  <a:sym typeface="Saira"/>
                </a:rPr>
                <a:t>Familiares: Asociación desde contactos, validación y eliminación.</a:t>
              </a:r>
            </a:p>
            <a:p>
              <a:pPr algn="l" marL="469582" indent="-234791" lvl="1">
                <a:lnSpc>
                  <a:spcPts val="3262"/>
                </a:lnSpc>
                <a:buFont typeface="Arial"/>
                <a:buChar char="•"/>
              </a:pPr>
              <a:r>
                <a:rPr lang="en-US" sz="2175" spc="21">
                  <a:solidFill>
                    <a:srgbClr val="FFEFD6"/>
                  </a:solidFill>
                  <a:latin typeface="Saira"/>
                  <a:ea typeface="Saira"/>
                  <a:cs typeface="Saira"/>
                  <a:sym typeface="Saira"/>
                </a:rPr>
                <a:t>Eventos: Crear, editar, eliminar y ver eventos con notificaciones.</a:t>
              </a:r>
            </a:p>
            <a:p>
              <a:pPr algn="l" marL="469582" indent="-234791" lvl="1">
                <a:lnSpc>
                  <a:spcPts val="3262"/>
                </a:lnSpc>
                <a:buFont typeface="Arial"/>
                <a:buChar char="•"/>
              </a:pPr>
              <a:r>
                <a:rPr lang="en-US" sz="2175" spc="21">
                  <a:solidFill>
                    <a:srgbClr val="FFEFD6"/>
                  </a:solidFill>
                  <a:latin typeface="Saira"/>
                  <a:ea typeface="Saira"/>
                  <a:cs typeface="Saira"/>
                  <a:sym typeface="Saira"/>
                </a:rPr>
                <a:t>Alertas: Envío de SOS con ubicación y navegación a Google Maps.</a:t>
              </a:r>
            </a:p>
            <a:p>
              <a:pPr algn="l" marL="469582" indent="-234791" lvl="1">
                <a:lnSpc>
                  <a:spcPts val="3262"/>
                </a:lnSpc>
                <a:buFont typeface="Arial"/>
                <a:buChar char="•"/>
              </a:pPr>
              <a:r>
                <a:rPr lang="en-US" sz="2175" spc="21">
                  <a:solidFill>
                    <a:srgbClr val="FFEFD6"/>
                  </a:solidFill>
                  <a:latin typeface="Saira"/>
                  <a:ea typeface="Saira"/>
                  <a:cs typeface="Saira"/>
                  <a:sym typeface="Saira"/>
                </a:rPr>
                <a:t>Extras: Notificaciones locales, diseño accesible, soporte multiplataforma y almacenamiento offline.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339" y="250666"/>
            <a:ext cx="10425321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6"/>
              </a:lnSpc>
            </a:pPr>
            <a:r>
              <a:rPr lang="en-US" b="true" sz="4963" spc="14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METODOL</a:t>
            </a:r>
            <a:r>
              <a:rPr lang="en-US" b="true" sz="4963" spc="14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OGÍA DE TRABAJO PARA EL DESARROLLO DEL PROYECTO</a:t>
            </a:r>
          </a:p>
          <a:p>
            <a:pPr algn="l">
              <a:lnSpc>
                <a:spcPts val="595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675464" y="0"/>
            <a:ext cx="7612536" cy="7719971"/>
          </a:xfrm>
          <a:custGeom>
            <a:avLst/>
            <a:gdLst/>
            <a:ahLst/>
            <a:cxnLst/>
            <a:rect r="r" b="b" t="t" l="l"/>
            <a:pathLst>
              <a:path h="7719971" w="7612536">
                <a:moveTo>
                  <a:pt x="0" y="0"/>
                </a:moveTo>
                <a:lnTo>
                  <a:pt x="7612536" y="0"/>
                </a:lnTo>
                <a:lnTo>
                  <a:pt x="7612536" y="7719971"/>
                </a:lnTo>
                <a:lnTo>
                  <a:pt x="0" y="7719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26106" t="0" r="-2610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4844746" y="3550689"/>
            <a:ext cx="2567029" cy="10905593"/>
            <a:chOff x="0" y="0"/>
            <a:chExt cx="3422705" cy="14540791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717071" y="5861883"/>
            <a:ext cx="3141603" cy="3141603"/>
          </a:xfrm>
          <a:custGeom>
            <a:avLst/>
            <a:gdLst/>
            <a:ahLst/>
            <a:cxnLst/>
            <a:rect r="r" b="b" t="t" l="l"/>
            <a:pathLst>
              <a:path h="3141603" w="3141603">
                <a:moveTo>
                  <a:pt x="0" y="0"/>
                </a:moveTo>
                <a:lnTo>
                  <a:pt x="3141602" y="0"/>
                </a:lnTo>
                <a:lnTo>
                  <a:pt x="3141602" y="3141603"/>
                </a:lnTo>
                <a:lnTo>
                  <a:pt x="0" y="314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3339" y="2843192"/>
            <a:ext cx="8667464" cy="195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Se utilizó la metodología en c</a:t>
            </a: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ascada, permitiendo una planificación estructurada con etapas secuenciales y entregables definidos, lo que facilita el control de calidad y cumplimiento de plazos.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5237" y="766891"/>
            <a:ext cx="10900099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b="true" sz="5349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CR</a:t>
            </a:r>
            <a:r>
              <a:rPr lang="en-US" b="true" sz="5349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ONOGRAMA PARA EL DESARROLLO DEL PROYECTO</a:t>
            </a:r>
          </a:p>
          <a:p>
            <a:pPr algn="ctr">
              <a:lnSpc>
                <a:spcPts val="642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28278" y="-309297"/>
            <a:ext cx="2567029" cy="10905593"/>
            <a:chOff x="0" y="0"/>
            <a:chExt cx="3422705" cy="14540791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372955" y="189491"/>
            <a:ext cx="4610245" cy="1154799"/>
          </a:xfrm>
          <a:custGeom>
            <a:avLst/>
            <a:gdLst/>
            <a:ahLst/>
            <a:cxnLst/>
            <a:rect r="r" b="b" t="t" l="l"/>
            <a:pathLst>
              <a:path h="1154799" w="4610245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24163" y="2757644"/>
            <a:ext cx="3928755" cy="3735889"/>
          </a:xfrm>
          <a:custGeom>
            <a:avLst/>
            <a:gdLst/>
            <a:ahLst/>
            <a:cxnLst/>
            <a:rect r="r" b="b" t="t" l="l"/>
            <a:pathLst>
              <a:path h="3735889" w="3928755">
                <a:moveTo>
                  <a:pt x="0" y="0"/>
                </a:moveTo>
                <a:lnTo>
                  <a:pt x="3928755" y="0"/>
                </a:lnTo>
                <a:lnTo>
                  <a:pt x="3928755" y="3735889"/>
                </a:lnTo>
                <a:lnTo>
                  <a:pt x="0" y="3735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53494" y="3140232"/>
            <a:ext cx="4264929" cy="3353301"/>
          </a:xfrm>
          <a:custGeom>
            <a:avLst/>
            <a:gdLst/>
            <a:ahLst/>
            <a:cxnLst/>
            <a:rect r="r" b="b" t="t" l="l"/>
            <a:pathLst>
              <a:path h="3353301" w="4264929">
                <a:moveTo>
                  <a:pt x="0" y="0"/>
                </a:moveTo>
                <a:lnTo>
                  <a:pt x="4264929" y="0"/>
                </a:lnTo>
                <a:lnTo>
                  <a:pt x="4264929" y="3353301"/>
                </a:lnTo>
                <a:lnTo>
                  <a:pt x="0" y="3353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69748" y="2640577"/>
            <a:ext cx="4863057" cy="3970023"/>
          </a:xfrm>
          <a:custGeom>
            <a:avLst/>
            <a:gdLst/>
            <a:ahLst/>
            <a:cxnLst/>
            <a:rect r="r" b="b" t="t" l="l"/>
            <a:pathLst>
              <a:path h="3970023" w="4863057">
                <a:moveTo>
                  <a:pt x="0" y="0"/>
                </a:moveTo>
                <a:lnTo>
                  <a:pt x="4863057" y="0"/>
                </a:lnTo>
                <a:lnTo>
                  <a:pt x="4863057" y="3970023"/>
                </a:lnTo>
                <a:lnTo>
                  <a:pt x="0" y="39700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98168" y="6707846"/>
            <a:ext cx="459596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FAS</a:t>
            </a: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E 2 (SEMANAS 6–14)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64763" y="6707846"/>
            <a:ext cx="424755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FAS</a:t>
            </a: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E 1 (SEMANAS 1–5)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79979" y="6707846"/>
            <a:ext cx="475282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FAS</a:t>
            </a:r>
            <a:r>
              <a:rPr lang="en-US" b="true" sz="2950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E 3 (SEMANAS 15–18)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28654" y="7377112"/>
            <a:ext cx="5284507" cy="195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Confo</a:t>
            </a: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rmación de grupos</a:t>
            </a:r>
          </a:p>
          <a:p>
            <a:pPr algn="l"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Reflexión personal</a:t>
            </a:r>
          </a:p>
          <a:p>
            <a:pPr algn="l"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Definición del proyecto</a:t>
            </a:r>
          </a:p>
          <a:p>
            <a:pPr algn="l">
              <a:lnSpc>
                <a:spcPts val="393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313161" y="7300912"/>
            <a:ext cx="5284507" cy="294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Levant</a:t>
            </a: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amiento de requerimientos</a:t>
            </a:r>
          </a:p>
          <a:p>
            <a:pPr algn="l"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</a:t>
            </a: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esarrollo de la aplicación</a:t>
            </a:r>
          </a:p>
          <a:p>
            <a:pPr algn="l"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Pruebas y corrección de errores</a:t>
            </a:r>
          </a:p>
          <a:p>
            <a:pPr algn="l">
              <a:lnSpc>
                <a:spcPts val="393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003493" y="7300912"/>
            <a:ext cx="5284507" cy="195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Prepar</a:t>
            </a: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ación entrega</a:t>
            </a:r>
          </a:p>
          <a:p>
            <a:pPr algn="l"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Presentación proyecto</a:t>
            </a:r>
          </a:p>
          <a:p>
            <a:pPr algn="l"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Evaluación final</a:t>
            </a:r>
          </a:p>
          <a:p>
            <a:pPr algn="l">
              <a:lnSpc>
                <a:spcPts val="3937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DAGpURS5eRo</dc:identifier>
  <dcterms:modified xsi:type="dcterms:W3CDTF">2011-08-01T06:04:30Z</dcterms:modified>
  <cp:revision>1</cp:revision>
  <dc:title>TatasAPP Presentación Final</dc:title>
</cp:coreProperties>
</file>